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9" r:id="rId4"/>
    <p:sldId id="266" r:id="rId5"/>
    <p:sldId id="264" r:id="rId6"/>
    <p:sldId id="265" r:id="rId7"/>
    <p:sldId id="25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33792-1B16-1149-BAEE-88F587A72990}" type="datetimeFigureOut">
              <a:rPr lang="en-US" smtClean="0"/>
              <a:pPr/>
              <a:t>11/10/10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48A3A-C9D4-A241-9A22-20AEE79C72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48A3A-C9D4-A241-9A22-20AEE79C72F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C4BAA-59E3-4D2F-A74B-3C2780230FC7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4C1AB-529A-42C0-919F-8C0DBA69A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9A791-8610-4CB2-AB4F-6F52FD5D8326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201EC-C945-461F-9DE3-AD7E3C297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5818C-09BE-44E9-B79D-FD562A5E5C44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6A52B-12BB-4012-9CCB-AE2283AE9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1E0F-28AB-4FBC-AA42-27E9E9B4B3B4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34CC-EA5F-489B-A28A-57BA464D9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18799-30CE-45D7-99A5-9ED427285A6A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BAFB-4367-4CC7-8749-E8FB5F869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06196-75DB-485A-8D2C-CDF79EA5CB86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4679-5111-4BC7-9555-B440BEEAD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DC62-0796-4F2E-88AB-D3D90D505693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5F8A1-E22E-4A68-A578-5FDFA2C9C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E82E3-53A3-450D-9C12-4DF950114A96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DEC62-50F1-4D02-A1FE-1CE20AD14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C1BBE-8F40-432E-98CD-AC302B1A9BA0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7E12-4C17-4E33-9A65-5410C903A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86D0E-32B1-4AD0-8C09-259D5D110CD4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F367C-7792-4B3B-B5B2-3898D66FD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9571A-8F8E-4296-A20C-03296AA5F124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345AF-31BB-4EC6-88B7-C783118E7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B5BE21-7AA0-4BC5-BE0C-1E1EC35FEDAB}" type="datetimeFigureOut">
              <a:rPr lang="en-US"/>
              <a:pPr>
                <a:defRPr/>
              </a:pPr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4C5926-64D6-46AA-87D1-497869EC1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2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  <p:sp>
        <p:nvSpPr>
          <p:cNvPr id="7" name="Subtitle 8"/>
          <p:cNvSpPr txBox="1">
            <a:spLocks/>
          </p:cNvSpPr>
          <p:nvPr/>
        </p:nvSpPr>
        <p:spPr>
          <a:xfrm>
            <a:off x="0" y="1219200"/>
            <a:ext cx="9144000" cy="20574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2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dirty="0">
                <a:solidFill>
                  <a:schemeClr val="tx1"/>
                </a:solidFill>
              </a:rPr>
              <a:t>the Practice. 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200" b="1" dirty="0">
                <a:solidFill>
                  <a:srgbClr val="00B050"/>
                </a:solidFill>
              </a:rPr>
              <a:t>PASS </a:t>
            </a:r>
            <a:r>
              <a:rPr lang="en-US" sz="7200" dirty="0">
                <a:solidFill>
                  <a:schemeClr val="tx1"/>
                </a:solidFill>
              </a:rPr>
              <a:t>the Policy!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6019800" cy="18288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7200" smtClean="0">
                <a:solidFill>
                  <a:srgbClr val="FFC000"/>
                </a:solidFill>
              </a:rPr>
              <a:t>Norm change </a:t>
            </a:r>
            <a:r>
              <a:rPr lang="en-US" sz="7200" smtClean="0"/>
              <a:t>starts with </a:t>
            </a:r>
            <a:r>
              <a:rPr lang="en-US" sz="7200" smtClean="0">
                <a:solidFill>
                  <a:srgbClr val="00CC00"/>
                </a:solidFill>
              </a:rPr>
              <a:t>US.</a:t>
            </a:r>
            <a:r>
              <a:rPr lang="en-US" sz="6600" smtClean="0">
                <a:solidFill>
                  <a:srgbClr val="FFC000"/>
                </a:solidFill>
              </a:rPr>
              <a:t> </a:t>
            </a:r>
          </a:p>
          <a:p>
            <a:pPr algn="ctr">
              <a:buFont typeface="Arial" charset="0"/>
              <a:buNone/>
            </a:pPr>
            <a:endParaRPr lang="en-US" sz="2000" smtClean="0"/>
          </a:p>
          <a:p>
            <a:pPr algn="ctr">
              <a:buFont typeface="Arial" charset="0"/>
              <a:buNone/>
            </a:pPr>
            <a:endParaRPr lang="en-US" sz="6600" smtClean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3076" name="Group 13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5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/>
          <a:lstStyle/>
          <a:p>
            <a:r>
              <a:rPr lang="en-US" sz="6000" dirty="0" smtClean="0">
                <a:solidFill>
                  <a:srgbClr val="FFC000"/>
                </a:solidFill>
              </a:rPr>
              <a:t>3 organizational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362200"/>
            <a:ext cx="6934200" cy="1981200"/>
          </a:xfrm>
        </p:spPr>
        <p:txBody>
          <a:bodyPr rtlCol="0">
            <a:no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</a:rPr>
              <a:t>Healthy Beverage Policy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</a:rPr>
              <a:t>Healthy Food &amp; Beverage Policy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</a:rPr>
              <a:t>Supportive Breastfeeding Policy</a:t>
            </a:r>
            <a:endParaRPr lang="en-US" sz="36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4101" name="Group 14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6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7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467600" cy="29718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ready to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2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Walk the Talk?</a:t>
            </a:r>
            <a:endParaRPr lang="en-US" sz="5400" dirty="0" smtClean="0">
              <a:solidFill>
                <a:srgbClr val="00CC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8196" name="Group 10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4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8229600" cy="1676400"/>
          </a:xfrm>
        </p:spPr>
        <p:txBody>
          <a:bodyPr rtlCol="0">
            <a:noAutofit/>
          </a:bodyPr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dirty="0" smtClean="0"/>
              <a:t>the Practice. </a:t>
            </a:r>
            <a:br>
              <a:rPr lang="en-US" sz="7200" dirty="0" smtClean="0"/>
            </a:br>
            <a:endParaRPr lang="en-US" sz="72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66800" y="2514600"/>
            <a:ext cx="7467600" cy="2438400"/>
          </a:xfrm>
        </p:spPr>
        <p:txBody>
          <a:bodyPr/>
          <a:lstStyle/>
          <a:p>
            <a:pPr>
              <a:buFont typeface="Calibri" charset="0"/>
              <a:buChar char="→"/>
            </a:pPr>
            <a:r>
              <a:rPr lang="en-US" sz="2800" smtClean="0"/>
              <a:t>   </a:t>
            </a:r>
            <a:r>
              <a:rPr lang="en-US" sz="2800" smtClean="0">
                <a:solidFill>
                  <a:srgbClr val="FFC000"/>
                </a:solidFill>
              </a:rPr>
              <a:t>TALK</a:t>
            </a:r>
            <a:r>
              <a:rPr lang="en-US" sz="2800" smtClean="0"/>
              <a:t> about it with your co-workers</a:t>
            </a:r>
          </a:p>
          <a:p>
            <a:pPr>
              <a:buFont typeface="Calibri" charset="0"/>
              <a:buChar char="→"/>
            </a:pPr>
            <a:r>
              <a:rPr lang="en-US" sz="2800" smtClean="0"/>
              <a:t>   </a:t>
            </a:r>
            <a:r>
              <a:rPr lang="en-US" sz="2800" smtClean="0">
                <a:solidFill>
                  <a:srgbClr val="FFC000"/>
                </a:solidFill>
              </a:rPr>
              <a:t>CHANGE</a:t>
            </a:r>
            <a:r>
              <a:rPr lang="en-US" sz="2800" smtClean="0"/>
              <a:t> your own professional behaviors</a:t>
            </a:r>
          </a:p>
          <a:p>
            <a:pPr>
              <a:buFont typeface="Calibri" charset="0"/>
              <a:buChar char="→"/>
            </a:pPr>
            <a:r>
              <a:rPr lang="en-US" sz="2800" smtClean="0"/>
              <a:t>   </a:t>
            </a:r>
            <a:r>
              <a:rPr lang="en-US" sz="2800" smtClean="0">
                <a:solidFill>
                  <a:srgbClr val="FFC000"/>
                </a:solidFill>
              </a:rPr>
              <a:t>ROLE MODEL</a:t>
            </a:r>
            <a:r>
              <a:rPr lang="en-US" sz="2800" smtClean="0"/>
              <a:t> the change you want to see</a:t>
            </a:r>
          </a:p>
          <a:p>
            <a:pPr>
              <a:buFont typeface="Calibri" charset="0"/>
              <a:buChar char="→"/>
            </a:pPr>
            <a:endParaRPr lang="en-US" sz="2800" smtClean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9221" name="Group 13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5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8229600" cy="1676400"/>
          </a:xfrm>
        </p:spPr>
        <p:txBody>
          <a:bodyPr/>
          <a:lstStyle/>
          <a:p>
            <a:pPr marL="514350" indent="-514350"/>
            <a:r>
              <a:rPr lang="en-US" sz="7200" b="1" smtClean="0">
                <a:solidFill>
                  <a:srgbClr val="00B050"/>
                </a:solidFill>
              </a:rPr>
              <a:t>PASS </a:t>
            </a:r>
            <a:r>
              <a:rPr lang="en-US" sz="7200" smtClean="0"/>
              <a:t>the Policy! </a:t>
            </a:r>
            <a:br>
              <a:rPr lang="en-US" sz="7200" smtClean="0"/>
            </a:br>
            <a:endParaRPr lang="en-US" sz="720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467600" cy="28956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1000" smtClean="0"/>
          </a:p>
          <a:p>
            <a:pPr lvl="2">
              <a:buFont typeface="Wingdings" charset="2"/>
              <a:buChar char="ü"/>
            </a:pPr>
            <a:r>
              <a:rPr lang="en-US" sz="3200" smtClean="0"/>
              <a:t>   </a:t>
            </a:r>
            <a:r>
              <a:rPr lang="en-US" sz="3200" smtClean="0">
                <a:solidFill>
                  <a:srgbClr val="FFC000"/>
                </a:solidFill>
              </a:rPr>
              <a:t>APPROVE</a:t>
            </a:r>
            <a:r>
              <a:rPr lang="en-US" sz="3200" smtClean="0"/>
              <a:t> at least one new policy </a:t>
            </a:r>
          </a:p>
          <a:p>
            <a:pPr lvl="2">
              <a:buFont typeface="Wingdings" charset="2"/>
              <a:buChar char="ü"/>
            </a:pPr>
            <a:r>
              <a:rPr lang="en-US" sz="3200" smtClean="0"/>
              <a:t>   mini-grants </a:t>
            </a:r>
            <a:r>
              <a:rPr lang="en-US" sz="3200" smtClean="0">
                <a:solidFill>
                  <a:srgbClr val="FFC000"/>
                </a:solidFill>
              </a:rPr>
              <a:t>SUPPORT</a:t>
            </a:r>
            <a:r>
              <a:rPr lang="en-US" sz="3200" smtClean="0"/>
              <a:t> the change</a:t>
            </a:r>
          </a:p>
          <a:p>
            <a:pPr>
              <a:buFont typeface="Calibri" charset="0"/>
              <a:buChar char="→"/>
            </a:pPr>
            <a:endParaRPr lang="en-US" sz="2800" smtClean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10245" name="Group 13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5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1143000"/>
            <a:ext cx="8458200" cy="280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rgbClr val="FFC000"/>
                </a:solidFill>
                <a:latin typeface="+mn-lt"/>
              </a:rPr>
              <a:t>Together, </a:t>
            </a:r>
            <a:r>
              <a:rPr lang="en-US" sz="4400" dirty="0">
                <a:latin typeface="+mn-lt"/>
              </a:rPr>
              <a:t>we can </a:t>
            </a:r>
            <a:r>
              <a:rPr lang="en-US" sz="4400" dirty="0">
                <a:solidFill>
                  <a:srgbClr val="00CC00"/>
                </a:solidFill>
                <a:latin typeface="+mn-lt"/>
              </a:rPr>
              <a:t>change norms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+mn-lt"/>
              </a:rPr>
              <a:t>and </a:t>
            </a:r>
            <a:r>
              <a:rPr lang="en-US" sz="4400" dirty="0">
                <a:solidFill>
                  <a:srgbClr val="00B0F0"/>
                </a:solidFill>
                <a:latin typeface="+mn-lt"/>
              </a:rPr>
              <a:t>improve the lives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+mn-lt"/>
              </a:rPr>
              <a:t>of Contra Costa children,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one POLICY at a time.</a:t>
            </a:r>
          </a:p>
        </p:txBody>
      </p:sp>
      <p:sp>
        <p:nvSpPr>
          <p:cNvPr id="13" name="Subtitle 8"/>
          <p:cNvSpPr txBox="1">
            <a:spLocks/>
          </p:cNvSpPr>
          <p:nvPr/>
        </p:nvSpPr>
        <p:spPr>
          <a:xfrm>
            <a:off x="0" y="381000"/>
            <a:ext cx="9144000" cy="45720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PLEDGE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practice. </a:t>
            </a:r>
            <a:r>
              <a:rPr lang="en-US" sz="2400" b="1" dirty="0">
                <a:solidFill>
                  <a:srgbClr val="00B050"/>
                </a:solidFill>
              </a:rPr>
              <a:t>PASS </a:t>
            </a:r>
            <a:r>
              <a:rPr lang="en-US" sz="2400" dirty="0">
                <a:solidFill>
                  <a:schemeClr val="tx1"/>
                </a:solidFill>
              </a:rPr>
              <a:t>the policy!</a:t>
            </a:r>
          </a:p>
        </p:txBody>
      </p:sp>
      <p:grpSp>
        <p:nvGrpSpPr>
          <p:cNvPr id="11268" name="Group 10"/>
          <p:cNvGrpSpPr>
            <a:grpSpLocks/>
          </p:cNvGrpSpPr>
          <p:nvPr/>
        </p:nvGrpSpPr>
        <p:grpSpPr bwMode="auto">
          <a:xfrm>
            <a:off x="0" y="4191000"/>
            <a:ext cx="9144000" cy="1905000"/>
            <a:chOff x="0" y="4191000"/>
            <a:chExt cx="9144000" cy="1905000"/>
          </a:xfrm>
        </p:grpSpPr>
        <p:pic>
          <p:nvPicPr>
            <p:cNvPr id="12" name="Picture 3" descr="afr_amer_girl_eating_orange_slic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667" r="16667" b="-2018"/>
            <a:stretch>
              <a:fillRect/>
            </a:stretch>
          </p:blipFill>
          <p:spPr bwMode="auto">
            <a:xfrm>
              <a:off x="3810000" y="4191000"/>
              <a:ext cx="1343025" cy="1447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7" name="Text Box 4"/>
            <p:cNvSpPr txBox="1">
              <a:spLocks noChangeArrowheads="1"/>
            </p:cNvSpPr>
            <p:nvPr/>
          </p:nvSpPr>
          <p:spPr bwMode="auto">
            <a:xfrm>
              <a:off x="0" y="5486400"/>
              <a:ext cx="9144000" cy="609600"/>
            </a:xfrm>
            <a:prstGeom prst="rect">
              <a:avLst/>
            </a:prstGeom>
            <a:solidFill>
              <a:srgbClr val="E36C0A"/>
            </a:solidFill>
            <a:ln w="9525">
              <a:noFill/>
              <a:miter lim="800000"/>
              <a:headEnd/>
              <a:tailEnd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txBody>
            <a:bodyPr/>
            <a:lstStyle/>
            <a:p>
              <a:pPr>
                <a:spcAft>
                  <a:spcPts val="1000"/>
                </a:spcAft>
                <a:defRPr/>
              </a:pPr>
              <a:r>
                <a:rPr lang="en-US" sz="2400" b="1" i="1" dirty="0">
                  <a:solidFill>
                    <a:srgbClr val="FFFFFF"/>
                  </a:solidFill>
                  <a:latin typeface="Candara" pitchFamily="34" charset="0"/>
                </a:rPr>
                <a:t>    Healthy and Active Before 5                  </a:t>
              </a:r>
              <a:r>
                <a:rPr lang="en-US" sz="2400" b="1" dirty="0">
                  <a:solidFill>
                    <a:srgbClr val="FFFFFF"/>
                  </a:solidFill>
                  <a:latin typeface="Candara" pitchFamily="34" charset="0"/>
                </a:rPr>
                <a:t>Community Summit 11.5.10</a:t>
              </a:r>
              <a:endParaRPr lang="en-US" sz="2800" b="1" dirty="0">
                <a:solidFill>
                  <a:srgbClr val="FFFFFF"/>
                </a:solidFill>
                <a:latin typeface="Candara" pitchFamily="34" charset="0"/>
              </a:endParaRPr>
            </a:p>
            <a:p>
              <a:pPr>
                <a:defRPr/>
              </a:pPr>
              <a:endParaRPr lang="en-US" sz="2000" dirty="0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217</Words>
  <Application>Microsoft Macintosh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3 organizational policies</vt:lpstr>
      <vt:lpstr>Slide 4</vt:lpstr>
      <vt:lpstr>PLEDGE the Practice.  </vt:lpstr>
      <vt:lpstr>PASS the Policy!  </vt:lpstr>
      <vt:lpstr>Slide 7</vt:lpstr>
    </vt:vector>
  </TitlesOfParts>
  <Company>Contra Costa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amenefee</dc:creator>
  <cp:lastModifiedBy>Jennifer June</cp:lastModifiedBy>
  <cp:revision>132</cp:revision>
  <dcterms:created xsi:type="dcterms:W3CDTF">2010-11-11T00:00:15Z</dcterms:created>
  <dcterms:modified xsi:type="dcterms:W3CDTF">2010-11-11T00:04:46Z</dcterms:modified>
</cp:coreProperties>
</file>